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96"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 id="268" r:id="rId14"/>
    <p:sldId id="270" r:id="rId15"/>
    <p:sldId id="269" r:id="rId16"/>
    <p:sldId id="271" r:id="rId17"/>
    <p:sldId id="272" r:id="rId18"/>
    <p:sldId id="273" r:id="rId19"/>
    <p:sldId id="275"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stin Le" initials="JL" lastIdx="1" clrIdx="0">
    <p:extLst>
      <p:ext uri="{19B8F6BF-5375-455C-9EA6-DF929625EA0E}">
        <p15:presenceInfo xmlns:p15="http://schemas.microsoft.com/office/powerpoint/2012/main" userId="3b68f581133760f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0"/>
  </p:normalViewPr>
  <p:slideViewPr>
    <p:cSldViewPr snapToGrid="0">
      <p:cViewPr varScale="1">
        <p:scale>
          <a:sx n="64" d="100"/>
          <a:sy n="64" d="100"/>
        </p:scale>
        <p:origin x="63" y="5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gif>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gif>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77A2A5-EF2E-42F5-8F10-6EEFBB6936F2}" type="datetimeFigureOut">
              <a:rPr lang="en-US" smtClean="0"/>
              <a:t>8/4/2016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A6EC9C-D54C-4561-9FC0-1A027832C3AC}" type="slidenum">
              <a:rPr lang="en-US" smtClean="0"/>
              <a:t>‹#›</a:t>
            </a:fld>
            <a:endParaRPr lang="en-US"/>
          </a:p>
        </p:txBody>
      </p:sp>
    </p:spTree>
    <p:extLst>
      <p:ext uri="{BB962C8B-B14F-4D97-AF65-F5344CB8AC3E}">
        <p14:creationId xmlns:p14="http://schemas.microsoft.com/office/powerpoint/2010/main" val="2482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Paper is currently under review, submitted</a:t>
            </a:r>
            <a:r>
              <a:rPr lang="en-US" baseline="0" dirty="0"/>
              <a:t> to Atmospheric Research</a:t>
            </a:r>
            <a:r>
              <a:rPr lang="en-US" dirty="0"/>
              <a:t>!  </a:t>
            </a:r>
            <a:r>
              <a:rPr lang="en-US" dirty="0" err="1"/>
              <a:t>Hesham</a:t>
            </a:r>
            <a:r>
              <a:rPr lang="en-US" dirty="0"/>
              <a:t> El-</a:t>
            </a:r>
            <a:r>
              <a:rPr lang="en-US" dirty="0" err="1"/>
              <a:t>Askary</a:t>
            </a:r>
            <a:r>
              <a:rPr lang="en-US" dirty="0"/>
              <a:t> could not be present.</a:t>
            </a:r>
          </a:p>
        </p:txBody>
      </p:sp>
      <p:sp>
        <p:nvSpPr>
          <p:cNvPr id="4" name="Slide Number Placeholder 3"/>
          <p:cNvSpPr>
            <a:spLocks noGrp="1"/>
          </p:cNvSpPr>
          <p:nvPr>
            <p:ph type="sldNum" sz="quarter" idx="10"/>
          </p:nvPr>
        </p:nvSpPr>
        <p:spPr/>
        <p:txBody>
          <a:bodyPr/>
          <a:lstStyle/>
          <a:p>
            <a:fld id="{7AA6EC9C-D54C-4561-9FC0-1A027832C3AC}" type="slidenum">
              <a:rPr lang="en-US" smtClean="0"/>
              <a:t>1</a:t>
            </a:fld>
            <a:endParaRPr lang="en-US"/>
          </a:p>
        </p:txBody>
      </p:sp>
    </p:spTree>
    <p:extLst>
      <p:ext uri="{BB962C8B-B14F-4D97-AF65-F5344CB8AC3E}">
        <p14:creationId xmlns:p14="http://schemas.microsoft.com/office/powerpoint/2010/main" val="15218670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bad, but neural</a:t>
            </a:r>
            <a:r>
              <a:rPr lang="en-US" baseline="0" dirty="0"/>
              <a:t> networks all have to counter overfitting.</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15</a:t>
            </a:fld>
            <a:endParaRPr lang="en-US"/>
          </a:p>
        </p:txBody>
      </p:sp>
    </p:spTree>
    <p:extLst>
      <p:ext uri="{BB962C8B-B14F-4D97-AF65-F5344CB8AC3E}">
        <p14:creationId xmlns:p14="http://schemas.microsoft.com/office/powerpoint/2010/main" val="26480853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correctly anticipates jumps and declines, so</a:t>
            </a:r>
            <a:r>
              <a:rPr lang="en-US" baseline="0" dirty="0"/>
              <a:t> it’s better than lagging and other models.  Model has an apparent tendency to under-predict, but there are case when it </a:t>
            </a:r>
            <a:r>
              <a:rPr lang="en-US" baseline="0" dirty="0" err="1"/>
              <a:t>overpredicts</a:t>
            </a:r>
            <a:r>
              <a:rPr lang="en-US" baseline="0" dirty="0"/>
              <a:t> too.</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16</a:t>
            </a:fld>
            <a:endParaRPr lang="en-US"/>
          </a:p>
        </p:txBody>
      </p:sp>
    </p:spTree>
    <p:extLst>
      <p:ext uri="{BB962C8B-B14F-4D97-AF65-F5344CB8AC3E}">
        <p14:creationId xmlns:p14="http://schemas.microsoft.com/office/powerpoint/2010/main" val="21114649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correctly</a:t>
            </a:r>
            <a:r>
              <a:rPr lang="en-US" baseline="0" dirty="0"/>
              <a:t> </a:t>
            </a:r>
            <a:r>
              <a:rPr lang="en-US" baseline="0" dirty="0" err="1"/>
              <a:t>anticpates</a:t>
            </a:r>
            <a:r>
              <a:rPr lang="en-US" baseline="0" dirty="0"/>
              <a:t> jumps.</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17</a:t>
            </a:fld>
            <a:endParaRPr lang="en-US"/>
          </a:p>
        </p:txBody>
      </p:sp>
    </p:spTree>
    <p:extLst>
      <p:ext uri="{BB962C8B-B14F-4D97-AF65-F5344CB8AC3E}">
        <p14:creationId xmlns:p14="http://schemas.microsoft.com/office/powerpoint/2010/main" val="1983334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2</a:t>
            </a:fld>
            <a:endParaRPr lang="en-US"/>
          </a:p>
        </p:txBody>
      </p:sp>
    </p:spTree>
    <p:extLst>
      <p:ext uri="{BB962C8B-B14F-4D97-AF65-F5344CB8AC3E}">
        <p14:creationId xmlns:p14="http://schemas.microsoft.com/office/powerpoint/2010/main" val="23887914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3</a:t>
            </a:fld>
            <a:endParaRPr lang="en-US"/>
          </a:p>
        </p:txBody>
      </p:sp>
    </p:spTree>
    <p:extLst>
      <p:ext uri="{BB962C8B-B14F-4D97-AF65-F5344CB8AC3E}">
        <p14:creationId xmlns:p14="http://schemas.microsoft.com/office/powerpoint/2010/main" val="507067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 Nino is typically seen as warming period in the pacific</a:t>
            </a:r>
            <a:r>
              <a:rPr lang="en-US" baseline="0" dirty="0"/>
              <a:t> ocean off the coast of South Africa.  The SOI is typically used to track the ENSO cycle.  In both cases, going into Winter 2016, it seems like El Nino is going to be huge.</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4</a:t>
            </a:fld>
            <a:endParaRPr lang="en-US"/>
          </a:p>
        </p:txBody>
      </p:sp>
    </p:spTree>
    <p:extLst>
      <p:ext uri="{BB962C8B-B14F-4D97-AF65-F5344CB8AC3E}">
        <p14:creationId xmlns:p14="http://schemas.microsoft.com/office/powerpoint/2010/main" val="12179351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5</a:t>
            </a:fld>
            <a:endParaRPr lang="en-US"/>
          </a:p>
        </p:txBody>
      </p:sp>
    </p:spTree>
    <p:extLst>
      <p:ext uri="{BB962C8B-B14F-4D97-AF65-F5344CB8AC3E}">
        <p14:creationId xmlns:p14="http://schemas.microsoft.com/office/powerpoint/2010/main" val="42324646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a:t>
            </a:r>
            <a:r>
              <a:rPr lang="en-US" baseline="0" dirty="0"/>
              <a:t> Learning research is very active right now.</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7</a:t>
            </a:fld>
            <a:endParaRPr lang="en-US"/>
          </a:p>
        </p:txBody>
      </p:sp>
    </p:spTree>
    <p:extLst>
      <p:ext uri="{BB962C8B-B14F-4D97-AF65-F5344CB8AC3E}">
        <p14:creationId xmlns:p14="http://schemas.microsoft.com/office/powerpoint/2010/main" val="2684778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Feed-forward neural networks.</a:t>
            </a:r>
            <a:r>
              <a:rPr lang="en-US" baseline="0" dirty="0"/>
              <a:t> Training a network involves picking the right parameters.</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8</a:t>
            </a:fld>
            <a:endParaRPr lang="en-US"/>
          </a:p>
        </p:txBody>
      </p:sp>
    </p:spTree>
    <p:extLst>
      <p:ext uri="{BB962C8B-B14F-4D97-AF65-F5344CB8AC3E}">
        <p14:creationId xmlns:p14="http://schemas.microsoft.com/office/powerpoint/2010/main" val="11921549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RNN’s more suitable because time series.</a:t>
            </a:r>
          </a:p>
        </p:txBody>
      </p:sp>
      <p:sp>
        <p:nvSpPr>
          <p:cNvPr id="4" name="Slide Number Placeholder 3"/>
          <p:cNvSpPr>
            <a:spLocks noGrp="1"/>
          </p:cNvSpPr>
          <p:nvPr>
            <p:ph type="sldNum" sz="quarter" idx="10"/>
          </p:nvPr>
        </p:nvSpPr>
        <p:spPr/>
        <p:txBody>
          <a:bodyPr/>
          <a:lstStyle/>
          <a:p>
            <a:fld id="{7AA6EC9C-D54C-4561-9FC0-1A027832C3AC}" type="slidenum">
              <a:rPr lang="en-US" smtClean="0"/>
              <a:t>9</a:t>
            </a:fld>
            <a:endParaRPr lang="en-US"/>
          </a:p>
        </p:txBody>
      </p:sp>
    </p:spTree>
    <p:extLst>
      <p:ext uri="{BB962C8B-B14F-4D97-AF65-F5344CB8AC3E}">
        <p14:creationId xmlns:p14="http://schemas.microsoft.com/office/powerpoint/2010/main" val="3284382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Training converges,</a:t>
            </a:r>
            <a:r>
              <a:rPr lang="en-US" baseline="0" dirty="0"/>
              <a:t> but this is not a surprise.</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14</a:t>
            </a:fld>
            <a:endParaRPr lang="en-US"/>
          </a:p>
        </p:txBody>
      </p:sp>
    </p:spTree>
    <p:extLst>
      <p:ext uri="{BB962C8B-B14F-4D97-AF65-F5344CB8AC3E}">
        <p14:creationId xmlns:p14="http://schemas.microsoft.com/office/powerpoint/2010/main" val="14065597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dirty="0"/>
              <a:t>Le, J., El </a:t>
            </a:r>
            <a:r>
              <a:rPr lang="en-US" dirty="0" err="1"/>
              <a:t>Askary</a:t>
            </a:r>
            <a:r>
              <a:rPr lang="en-US" dirty="0"/>
              <a:t>, H., Chapman University </a:t>
            </a:r>
            <a:r>
              <a:rPr lang="en-US" dirty="0" err="1"/>
              <a:t>Schmid</a:t>
            </a:r>
            <a:r>
              <a:rPr lang="en-US" dirty="0"/>
              <a:t> College of Science and Technology</a:t>
            </a:r>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r>
              <a:rPr lang="en-US"/>
              <a:t>AOGS 2016, 09 Aug., Beijing, China</a:t>
            </a:r>
            <a:endParaRPr lang="en-US" dirty="0"/>
          </a:p>
        </p:txBody>
      </p:sp>
      <p:sp>
        <p:nvSpPr>
          <p:cNvPr id="9" name="Footer Placeholder 8"/>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AOGS 2016, 09 Aug., Beijing, China</a:t>
            </a:r>
            <a:endParaRPr lang="en-US" dirty="0"/>
          </a:p>
        </p:txBody>
      </p:sp>
      <p:sp>
        <p:nvSpPr>
          <p:cNvPr id="4" name="Footer Placeholder 3"/>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AOGS 2016, 09 Aug., Beijing, China</a:t>
            </a:r>
            <a:endParaRPr lang="en-US" dirty="0"/>
          </a:p>
        </p:txBody>
      </p:sp>
      <p:sp>
        <p:nvSpPr>
          <p:cNvPr id="3" name="Footer Placeholder 2"/>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r>
              <a:rPr lang="en-US"/>
              <a:t>AOGS 2016, 09 Aug., Beijing, China</a:t>
            </a:r>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r>
              <a:rPr lang="en-US"/>
              <a:t>Le, J., El Askary, H., Chapman University Schmid College of Science and Technology</a:t>
            </a:r>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85000"/>
            </a:schemeClr>
          </a:solidFill>
        </p:spPr>
        <p:txBody>
          <a:bodyPr anchor="t"/>
          <a:lstStyle>
            <a:lvl1pPr marL="0" indent="0">
              <a:buNone/>
              <a:defRPr sz="3200">
                <a:solidFill>
                  <a:schemeClr val="bg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r>
              <a:rPr lang="en-US"/>
              <a:t>AOGS 2016, 09 Aug., Beijing, China</a:t>
            </a:r>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r>
              <a:rPr lang="en-US"/>
              <a:t>Le, J., El Askary, H., Chapman University Schmid College of Science and Technology</a:t>
            </a:r>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gi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Oval 6"/>
          <p:cNvSpPr/>
          <p:nvPr userDrawn="1"/>
        </p:nvSpPr>
        <p:spPr>
          <a:xfrm>
            <a:off x="10758922" y="180109"/>
            <a:ext cx="1294533" cy="1219200"/>
          </a:xfrm>
          <a:prstGeom prst="ellips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r>
              <a:rPr lang="en-US"/>
              <a:t>AOGS 2016, 09 Aug., Beijing, China</a:t>
            </a:r>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r>
              <a:rPr lang="en-US" dirty="0"/>
              <a:t>Le, J., El </a:t>
            </a:r>
            <a:r>
              <a:rPr lang="en-US" dirty="0" err="1"/>
              <a:t>Askary</a:t>
            </a:r>
            <a:r>
              <a:rPr lang="en-US" dirty="0"/>
              <a:t>, H., Chapman University </a:t>
            </a:r>
            <a:r>
              <a:rPr lang="en-US" dirty="0" err="1"/>
              <a:t>Schmid</a:t>
            </a:r>
            <a:r>
              <a:rPr lang="en-US" dirty="0"/>
              <a:t> College of Science and Technology</a:t>
            </a:r>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pic>
        <p:nvPicPr>
          <p:cNvPr id="8" name="Picture 2" descr="Image result for chapman university logo"/>
          <p:cNvPicPr>
            <a:picLocks noChangeAspect="1" noChangeArrowheads="1"/>
          </p:cNvPicPr>
          <p:nvPr userDrawn="1"/>
        </p:nvPicPr>
        <p:blipFill>
          <a:blip r:embed="rId1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717106" y="86225"/>
            <a:ext cx="1389283" cy="1389284"/>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7.gif"/></Relationships>
</file>

<file path=ppt/slides/_rels/slide9.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022764"/>
            <a:ext cx="8991600" cy="2009900"/>
          </a:xfrm>
        </p:spPr>
        <p:txBody>
          <a:bodyPr>
            <a:normAutofit fontScale="90000"/>
          </a:bodyPr>
          <a:lstStyle/>
          <a:p>
            <a:r>
              <a:rPr lang="en-US" dirty="0"/>
              <a:t>Forecasting Interactions Between ENSO and Extreme Drought with Recurrent Neural Networks</a:t>
            </a:r>
          </a:p>
        </p:txBody>
      </p:sp>
      <p:sp>
        <p:nvSpPr>
          <p:cNvPr id="3" name="Subtitle 2"/>
          <p:cNvSpPr>
            <a:spLocks noGrp="1"/>
          </p:cNvSpPr>
          <p:nvPr>
            <p:ph type="subTitle" idx="1"/>
          </p:nvPr>
        </p:nvSpPr>
        <p:spPr/>
        <p:txBody>
          <a:bodyPr>
            <a:normAutofit fontScale="85000" lnSpcReduction="10000"/>
          </a:bodyPr>
          <a:lstStyle/>
          <a:p>
            <a:r>
              <a:rPr lang="en-US" b="1" dirty="0"/>
              <a:t>Justin LE</a:t>
            </a:r>
            <a:r>
              <a:rPr lang="en-US" b="1" baseline="30000" dirty="0"/>
              <a:t>1</a:t>
            </a:r>
            <a:r>
              <a:rPr lang="en-US" b="1" dirty="0"/>
              <a:t>, </a:t>
            </a:r>
            <a:r>
              <a:rPr lang="en-US" b="1" dirty="0" err="1"/>
              <a:t>Hesham</a:t>
            </a:r>
            <a:r>
              <a:rPr lang="en-US" b="1" dirty="0"/>
              <a:t> EL-ASKARY</a:t>
            </a:r>
            <a:r>
              <a:rPr lang="en-US" b="1" baseline="30000" dirty="0"/>
              <a:t>2</a:t>
            </a:r>
            <a:endParaRPr lang="en-US" b="1" dirty="0"/>
          </a:p>
          <a:p>
            <a:r>
              <a:rPr lang="en-US" i="1" dirty="0"/>
              <a:t>Chapman University </a:t>
            </a:r>
            <a:r>
              <a:rPr lang="en-US" i="1" dirty="0" err="1"/>
              <a:t>Schmid</a:t>
            </a:r>
            <a:r>
              <a:rPr lang="en-US" i="1" dirty="0"/>
              <a:t> College of Science and Technology (California, US)</a:t>
            </a:r>
          </a:p>
          <a:p>
            <a:r>
              <a:rPr lang="en-US" dirty="0"/>
              <a:t>AOGS 2016 (Jul 31-Aug 05), Beijing, China</a:t>
            </a:r>
          </a:p>
        </p:txBody>
      </p:sp>
      <p:sp>
        <p:nvSpPr>
          <p:cNvPr id="4" name="TextBox 3"/>
          <p:cNvSpPr txBox="1"/>
          <p:nvPr/>
        </p:nvSpPr>
        <p:spPr>
          <a:xfrm>
            <a:off x="3394971" y="6024716"/>
            <a:ext cx="5402055" cy="523220"/>
          </a:xfrm>
          <a:prstGeom prst="rect">
            <a:avLst/>
          </a:prstGeom>
          <a:noFill/>
        </p:spPr>
        <p:txBody>
          <a:bodyPr wrap="none" rtlCol="0">
            <a:spAutoFit/>
          </a:bodyPr>
          <a:lstStyle/>
          <a:p>
            <a:pPr algn="ctr"/>
            <a:r>
              <a:rPr lang="en-US" sz="1400" baseline="30000" dirty="0"/>
              <a:t>1</a:t>
            </a:r>
            <a:r>
              <a:rPr lang="en-US" sz="1400" dirty="0"/>
              <a:t>jusle@chapman.edu; </a:t>
            </a:r>
            <a:r>
              <a:rPr lang="en-US" sz="1400" baseline="30000" dirty="0"/>
              <a:t>2</a:t>
            </a:r>
            <a:r>
              <a:rPr lang="en-US" sz="1400" dirty="0"/>
              <a:t>elasakary@chapman.edu</a:t>
            </a:r>
          </a:p>
          <a:p>
            <a:pPr algn="ctr"/>
            <a:r>
              <a:rPr lang="en-US" sz="1400" dirty="0"/>
              <a:t>Slides available at https://github.com/mstksg/talks/tree/master/aogs-2016</a:t>
            </a:r>
          </a:p>
        </p:txBody>
      </p:sp>
      <p:pic>
        <p:nvPicPr>
          <p:cNvPr id="1026" name="Picture 2" descr="http://www.asiaoceania.org/society/images/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110" y="77734"/>
            <a:ext cx="2437723" cy="1625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4658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Networks as Generative Models</a:t>
            </a:r>
          </a:p>
        </p:txBody>
      </p:sp>
      <p:sp>
        <p:nvSpPr>
          <p:cNvPr id="5" name="Content Placeholder 4"/>
          <p:cNvSpPr>
            <a:spLocks noGrp="1"/>
          </p:cNvSpPr>
          <p:nvPr>
            <p:ph idx="1"/>
          </p:nvPr>
        </p:nvSpPr>
        <p:spPr/>
        <p:txBody>
          <a:bodyPr/>
          <a:lstStyle/>
          <a:p>
            <a:r>
              <a:rPr lang="en-US" dirty="0"/>
              <a:t>Recurrent Neural Networks have had success in modeling dynamic processes and in generative models.</a:t>
            </a:r>
          </a:p>
          <a:p>
            <a:r>
              <a:rPr lang="en-US" dirty="0"/>
              <a:t>We can supply (monthly) climate indices and weather data history to the model, and ask it to predict the next month. </a:t>
            </a:r>
          </a:p>
        </p:txBody>
      </p:sp>
      <p:sp>
        <p:nvSpPr>
          <p:cNvPr id="6" name="Date Placeholder 5"/>
          <p:cNvSpPr>
            <a:spLocks noGrp="1"/>
          </p:cNvSpPr>
          <p:nvPr>
            <p:ph type="dt" sz="half" idx="10"/>
          </p:nvPr>
        </p:nvSpPr>
        <p:spPr/>
        <p:txBody>
          <a:bodyPr/>
          <a:lstStyle/>
          <a:p>
            <a:r>
              <a:rPr lang="en-US"/>
              <a:t>AOGS 2016, 09 Aug., Beijing, China</a:t>
            </a:r>
            <a:endParaRPr lang="en-US" dirty="0"/>
          </a:p>
        </p:txBody>
      </p:sp>
      <p:sp>
        <p:nvSpPr>
          <p:cNvPr id="7" name="Footer Placeholder 6"/>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743259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Internal Activation Yields Physical Insight</a:t>
            </a:r>
          </a:p>
        </p:txBody>
      </p:sp>
      <p:sp>
        <p:nvSpPr>
          <p:cNvPr id="5" name="Content Placeholder 4"/>
          <p:cNvSpPr>
            <a:spLocks noGrp="1"/>
          </p:cNvSpPr>
          <p:nvPr>
            <p:ph sz="half" idx="2"/>
          </p:nvPr>
        </p:nvSpPr>
        <p:spPr/>
        <p:txBody>
          <a:bodyPr>
            <a:normAutofit lnSpcReduction="10000"/>
          </a:bodyPr>
          <a:lstStyle/>
          <a:p>
            <a:r>
              <a:rPr lang="en-US" dirty="0" err="1"/>
              <a:t>Karpathy</a:t>
            </a:r>
            <a:r>
              <a:rPr lang="en-US" dirty="0"/>
              <a:t> et. al. attempted to use RNNs to predict the next character in a body of text, and to generate entire passages.</a:t>
            </a:r>
          </a:p>
          <a:p>
            <a:r>
              <a:rPr lang="en-US" dirty="0"/>
              <a:t>By tracking the internal progress of data transformations, he noticed that certain state components represented certain phenomenon in the text.</a:t>
            </a:r>
          </a:p>
          <a:p>
            <a:r>
              <a:rPr lang="en-US" dirty="0"/>
              <a:t>These state components were never explicitly programmed to behave in this way – they were automatically derived through stochastic gradient descent!</a:t>
            </a:r>
          </a:p>
        </p:txBody>
      </p:sp>
      <p:pic>
        <p:nvPicPr>
          <p:cNvPr id="6" name="Picture 6" descr="http://karpathy.github.io/assets/rnn/pane1.png"/>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804611" y="2244437"/>
            <a:ext cx="5158694" cy="4507345"/>
          </a:xfrm>
          <a:prstGeom prst="rect">
            <a:avLst/>
          </a:prstGeom>
          <a:noFill/>
          <a:extLst>
            <a:ext uri="{909E8E84-426E-40DD-AFC4-6F175D3DCCD1}">
              <a14:hiddenFill xmlns:a14="http://schemas.microsoft.com/office/drawing/2010/main">
                <a:solidFill>
                  <a:srgbClr val="FFFFFF"/>
                </a:solidFill>
              </a14:hiddenFill>
            </a:ext>
          </a:extLst>
        </p:spPr>
      </p:pic>
      <p:sp>
        <p:nvSpPr>
          <p:cNvPr id="7" name="Date Placeholder 6"/>
          <p:cNvSpPr>
            <a:spLocks noGrp="1"/>
          </p:cNvSpPr>
          <p:nvPr>
            <p:ph type="dt" sz="half" idx="10"/>
          </p:nvPr>
        </p:nvSpPr>
        <p:spPr/>
        <p:txBody>
          <a:bodyPr/>
          <a:lstStyle/>
          <a:p>
            <a:r>
              <a:rPr lang="en-US"/>
              <a:t>AOGS 2016, 09 Aug., Beijing, China</a:t>
            </a:r>
            <a:endParaRPr lang="en-US" dirty="0"/>
          </a:p>
        </p:txBody>
      </p:sp>
      <p:sp>
        <p:nvSpPr>
          <p:cNvPr id="3" name="Footer Placeholder 2"/>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1421208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Data</a:t>
            </a:r>
          </a:p>
        </p:txBody>
      </p:sp>
      <p:sp>
        <p:nvSpPr>
          <p:cNvPr id="3" name="Content Placeholder 2"/>
          <p:cNvSpPr>
            <a:spLocks noGrp="1"/>
          </p:cNvSpPr>
          <p:nvPr>
            <p:ph idx="1"/>
          </p:nvPr>
        </p:nvSpPr>
        <p:spPr/>
        <p:txBody>
          <a:bodyPr>
            <a:normAutofit fontScale="92500"/>
          </a:bodyPr>
          <a:lstStyle/>
          <a:p>
            <a:r>
              <a:rPr lang="en-US" dirty="0"/>
              <a:t>We attempted to train the model as a purely autocorrelative model to predict the next month of weather indices based on recent observed indices.</a:t>
            </a:r>
          </a:p>
          <a:p>
            <a:pPr lvl="1"/>
            <a:r>
              <a:rPr lang="en-US" dirty="0"/>
              <a:t>The prediction is then taken as “observed data” and used to forecast two months ahead.</a:t>
            </a:r>
          </a:p>
          <a:p>
            <a:pPr lvl="1"/>
            <a:r>
              <a:rPr lang="en-US" dirty="0"/>
              <a:t>The process is repeated to extend the model to be able to look several months into the future.</a:t>
            </a:r>
          </a:p>
          <a:p>
            <a:r>
              <a:rPr lang="en-US" dirty="0"/>
              <a:t>NOAA NCDC’s </a:t>
            </a:r>
            <a:r>
              <a:rPr lang="en-US" dirty="0" err="1"/>
              <a:t>nClimDiv</a:t>
            </a:r>
            <a:r>
              <a:rPr lang="en-US" dirty="0"/>
              <a:t> data set for Southern California (US climate division 04-06) was used, which provided historical data on climate and weather indices for the previous 150 years.</a:t>
            </a:r>
          </a:p>
          <a:p>
            <a:r>
              <a:rPr lang="en-US" dirty="0"/>
              <a:t>After training, model is refined and input predictors are eliminated to increase model fitness.</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909677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Palmer Z Index</a:t>
            </a:r>
          </a:p>
        </p:txBody>
      </p:sp>
      <p:sp>
        <p:nvSpPr>
          <p:cNvPr id="3" name="Content Placeholder 2"/>
          <p:cNvSpPr>
            <a:spLocks noGrp="1"/>
          </p:cNvSpPr>
          <p:nvPr>
            <p:ph idx="1"/>
          </p:nvPr>
        </p:nvSpPr>
        <p:spPr/>
        <p:txBody>
          <a:bodyPr/>
          <a:lstStyle/>
          <a:p>
            <a:r>
              <a:rPr lang="en-US" dirty="0"/>
              <a:t>After investigating the success of the model based on input data, we decided to keep only </a:t>
            </a:r>
            <a:r>
              <a:rPr lang="en-US" b="1" dirty="0"/>
              <a:t>three</a:t>
            </a:r>
            <a:r>
              <a:rPr lang="en-US" dirty="0"/>
              <a:t> climate indices: (normalized) Temperature, Precipitation, and Palmer Z-Index (PZI)</a:t>
            </a:r>
          </a:p>
          <a:p>
            <a:r>
              <a:rPr lang="en-US" dirty="0"/>
              <a:t>The Palmer Z index (PZI) is an aggregate index based on monthly soil moisture, evapotranspiration, potential run-off, and other moisture-related indicators.</a:t>
            </a:r>
          </a:p>
          <a:p>
            <a:r>
              <a:rPr lang="en-US" dirty="0"/>
              <a:t>We found that the index successfully captures drought-like conditions and also monthly precipitation.</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5198848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(Training Convergence)</a:t>
            </a:r>
          </a:p>
        </p:txBody>
      </p:sp>
      <p:pic>
        <p:nvPicPr>
          <p:cNvPr id="6" name="Content Placeholder 7"/>
          <p:cNvPicPr>
            <a:picLocks noGrp="1" noChangeAspect="1"/>
          </p:cNvPicPr>
          <p:nvPr>
            <p:ph idx="1"/>
          </p:nvPr>
        </p:nvPicPr>
        <p:blipFill>
          <a:blip r:embed="rId3">
            <a:clrChange>
              <a:clrFrom>
                <a:srgbClr val="FFFFFF"/>
              </a:clrFrom>
              <a:clrTo>
                <a:srgbClr val="FFFFFF">
                  <a:alpha val="0"/>
                </a:srgbClr>
              </a:clrTo>
            </a:clrChange>
          </a:blip>
          <a:stretch>
            <a:fillRect/>
          </a:stretch>
        </p:blipFill>
        <p:spPr>
          <a:xfrm>
            <a:off x="2229739" y="2385032"/>
            <a:ext cx="7731125" cy="3090601"/>
          </a:xfrm>
          <a:prstGeom prst="rect">
            <a:avLst/>
          </a:prstGeom>
          <a:solidFill>
            <a:schemeClr val="bg1"/>
          </a:solidFill>
        </p:spPr>
      </p:pic>
      <p:sp>
        <p:nvSpPr>
          <p:cNvPr id="7" name="TextBox 6"/>
          <p:cNvSpPr txBox="1"/>
          <p:nvPr/>
        </p:nvSpPr>
        <p:spPr>
          <a:xfrm>
            <a:off x="2596260" y="5534219"/>
            <a:ext cx="6998081" cy="646331"/>
          </a:xfrm>
          <a:prstGeom prst="rect">
            <a:avLst/>
          </a:prstGeom>
          <a:noFill/>
        </p:spPr>
        <p:txBody>
          <a:bodyPr wrap="square" rtlCol="0">
            <a:spAutoFit/>
          </a:bodyPr>
          <a:lstStyle/>
          <a:p>
            <a:pPr algn="ctr"/>
            <a:r>
              <a:rPr lang="en-US" dirty="0"/>
              <a:t>Model successfully converges on training data, especially for the critical1997-1998 El Nino season.</a:t>
            </a:r>
          </a:p>
        </p:txBody>
      </p:sp>
      <p:sp>
        <p:nvSpPr>
          <p:cNvPr id="10" name="Date Placeholder 9"/>
          <p:cNvSpPr>
            <a:spLocks noGrp="1"/>
          </p:cNvSpPr>
          <p:nvPr>
            <p:ph type="dt" sz="half" idx="10"/>
          </p:nvPr>
        </p:nvSpPr>
        <p:spPr/>
        <p:txBody>
          <a:bodyPr/>
          <a:lstStyle/>
          <a:p>
            <a:r>
              <a:rPr lang="en-US"/>
              <a:t>AOGS 2016, 09 Aug., Beijing, China</a:t>
            </a:r>
            <a:endParaRPr lang="en-US" dirty="0"/>
          </a:p>
        </p:txBody>
      </p:sp>
      <p:sp>
        <p:nvSpPr>
          <p:cNvPr id="11" name="Footer Placeholder 10"/>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6042791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Struggles</a:t>
            </a:r>
          </a:p>
        </p:txBody>
      </p:sp>
      <p:sp>
        <p:nvSpPr>
          <p:cNvPr id="3" name="Content Placeholder 2"/>
          <p:cNvSpPr>
            <a:spLocks noGrp="1"/>
          </p:cNvSpPr>
          <p:nvPr>
            <p:ph sz="half" idx="1"/>
          </p:nvPr>
        </p:nvSpPr>
        <p:spPr>
          <a:xfrm>
            <a:off x="533400" y="2638044"/>
            <a:ext cx="5320283" cy="3101982"/>
          </a:xfrm>
        </p:spPr>
        <p:txBody>
          <a:bodyPr>
            <a:normAutofit fontScale="92500" lnSpcReduction="10000"/>
          </a:bodyPr>
          <a:lstStyle/>
          <a:p>
            <a:r>
              <a:rPr lang="en-US" dirty="0"/>
              <a:t>The universal enemy of neural networks is </a:t>
            </a:r>
            <a:r>
              <a:rPr lang="en-US" b="1" dirty="0"/>
              <a:t>overfitting</a:t>
            </a:r>
            <a:r>
              <a:rPr lang="en-US" dirty="0"/>
              <a:t>, due to the sheer number of model parameters (often in the thousands or millions). Combatting overfitting is the subject of much active ANN research.</a:t>
            </a:r>
          </a:p>
          <a:p>
            <a:r>
              <a:rPr lang="en-US" dirty="0"/>
              <a:t>We applied several techniques to mitigate overfitting, including:</a:t>
            </a:r>
          </a:p>
          <a:p>
            <a:pPr lvl="1"/>
            <a:r>
              <a:rPr lang="en-US" dirty="0"/>
              <a:t>Noise injection</a:t>
            </a:r>
          </a:p>
          <a:p>
            <a:pPr lvl="1"/>
            <a:r>
              <a:rPr lang="en-US" dirty="0"/>
              <a:t>Stochastic gradient descent</a:t>
            </a:r>
          </a:p>
          <a:p>
            <a:pPr lvl="1"/>
            <a:r>
              <a:rPr lang="en-US" dirty="0"/>
              <a:t>“Dropout”-based techniques for ensemble simulation	</a:t>
            </a:r>
          </a:p>
          <a:p>
            <a:pPr lvl="1"/>
            <a:r>
              <a:rPr lang="en-US" dirty="0"/>
              <a:t>Gradient-preserving activation functions</a:t>
            </a:r>
          </a:p>
          <a:p>
            <a:pPr lvl="1"/>
            <a:endParaRPr lang="en-US" dirty="0"/>
          </a:p>
        </p:txBody>
      </p:sp>
      <p:pic>
        <p:nvPicPr>
          <p:cNvPr id="5" name="Picture 2" descr="http://home.jle0.com:4080/~justin/plotdatq3.png"/>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6690901" y="2330970"/>
            <a:ext cx="4615859" cy="346189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231615" y="5792491"/>
            <a:ext cx="3534429" cy="307777"/>
          </a:xfrm>
          <a:prstGeom prst="rect">
            <a:avLst/>
          </a:prstGeom>
          <a:noFill/>
        </p:spPr>
        <p:txBody>
          <a:bodyPr wrap="none" rtlCol="0">
            <a:spAutoFit/>
          </a:bodyPr>
          <a:lstStyle/>
          <a:p>
            <a:r>
              <a:rPr lang="en-US" sz="1400" dirty="0"/>
              <a:t>Unsuccessful validation of an </a:t>
            </a:r>
            <a:r>
              <a:rPr lang="en-US" sz="1400" dirty="0" err="1"/>
              <a:t>overfitted</a:t>
            </a:r>
            <a:r>
              <a:rPr lang="en-US" sz="1400" dirty="0"/>
              <a:t> model</a:t>
            </a:r>
          </a:p>
        </p:txBody>
      </p:sp>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865639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215896" y="126492"/>
            <a:ext cx="7729728" cy="1188720"/>
          </a:xfrm>
        </p:spPr>
        <p:txBody>
          <a:bodyPr/>
          <a:lstStyle/>
          <a:p>
            <a:r>
              <a:rPr lang="en-US" dirty="0"/>
              <a:t>Results (Validation)</a:t>
            </a:r>
          </a:p>
        </p:txBody>
      </p:sp>
      <p:sp>
        <p:nvSpPr>
          <p:cNvPr id="9" name="Content Placeholder 8"/>
          <p:cNvSpPr>
            <a:spLocks noGrp="1"/>
          </p:cNvSpPr>
          <p:nvPr>
            <p:ph sz="half" idx="2"/>
          </p:nvPr>
        </p:nvSpPr>
        <p:spPr>
          <a:xfrm>
            <a:off x="7101840" y="1479805"/>
            <a:ext cx="4953000" cy="5207456"/>
          </a:xfrm>
        </p:spPr>
        <p:txBody>
          <a:bodyPr/>
          <a:lstStyle/>
          <a:p>
            <a:r>
              <a:rPr lang="en-US" dirty="0"/>
              <a:t>Model validates well on a data set unseen during training, with p value lower than one in one million for three month ahead predictions.</a:t>
            </a:r>
          </a:p>
          <a:p>
            <a:r>
              <a:rPr lang="en-US" dirty="0"/>
              <a:t>Correlation is significantly higher than simple moving-average or delay models.</a:t>
            </a:r>
          </a:p>
          <a:p>
            <a:endParaRPr lang="en-US" dirty="0"/>
          </a:p>
        </p:txBody>
      </p:sp>
      <p:pic>
        <p:nvPicPr>
          <p:cNvPr id="10" name="Content Placeholder 9"/>
          <p:cNvPicPr>
            <a:picLocks noGrp="1"/>
          </p:cNvPicPr>
          <p:nvPr>
            <p:ph sz="half" idx="1"/>
          </p:nvPr>
        </p:nvPicPr>
        <p:blipFill>
          <a:blip r:embed="rId3">
            <a:extLst>
              <a:ext uri="{28A0092B-C50C-407E-A947-70E740481C1C}">
                <a14:useLocalDpi xmlns:a14="http://schemas.microsoft.com/office/drawing/2010/main" val="0"/>
              </a:ext>
            </a:extLst>
          </a:blip>
          <a:stretch>
            <a:fillRect/>
          </a:stretch>
        </p:blipFill>
        <p:spPr>
          <a:xfrm>
            <a:off x="239860" y="1463040"/>
            <a:ext cx="6656240" cy="5224221"/>
          </a:xfrm>
          <a:prstGeom prst="rect">
            <a:avLst/>
          </a:prstGeom>
          <a:ln w="12700" cap="sq">
            <a:solidFill>
              <a:srgbClr val="FF0000"/>
            </a:solidFill>
            <a:prstDash val="solid"/>
            <a:miter lim="800000"/>
          </a:ln>
          <a:effectLst>
            <a:outerShdw blurRad="50800" dist="38100" dir="2700000" algn="tl" rotWithShape="0">
              <a:srgbClr val="000000">
                <a:alpha val="43000"/>
              </a:srgbClr>
            </a:outerShdw>
          </a:effectLst>
        </p:spPr>
      </p:pic>
      <p:sp>
        <p:nvSpPr>
          <p:cNvPr id="11" name="Date Placeholder 10"/>
          <p:cNvSpPr>
            <a:spLocks noGrp="1"/>
          </p:cNvSpPr>
          <p:nvPr>
            <p:ph type="dt" sz="half" idx="10"/>
          </p:nvPr>
        </p:nvSpPr>
        <p:spPr/>
        <p:txBody>
          <a:bodyPr/>
          <a:lstStyle/>
          <a:p>
            <a:r>
              <a:rPr lang="en-US"/>
              <a:t>AOGS 2016, 09 Aug., Beijing, China</a:t>
            </a:r>
            <a:endParaRPr lang="en-US" dirty="0"/>
          </a:p>
        </p:txBody>
      </p:sp>
      <p:sp>
        <p:nvSpPr>
          <p:cNvPr id="2" name="Footer Placeholder 1"/>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199286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231136" y="210312"/>
            <a:ext cx="7729728" cy="1188720"/>
          </a:xfrm>
        </p:spPr>
        <p:txBody>
          <a:bodyPr/>
          <a:lstStyle/>
          <a:p>
            <a:r>
              <a:rPr lang="en-US" dirty="0"/>
              <a:t>Projections</a:t>
            </a:r>
          </a:p>
        </p:txBody>
      </p:sp>
      <p:pic>
        <p:nvPicPr>
          <p:cNvPr id="7" name="Content Placeholder 6" descr="Figure_3.png"/>
          <p:cNvPicPr>
            <a:picLocks noGrp="1" noChangeAspect="1"/>
          </p:cNvPicPr>
          <p:nvPr>
            <p:ph idx="1"/>
          </p:nvPr>
        </p:nvPicPr>
        <p:blipFill rotWithShape="1">
          <a:blip r:embed="rId3" cstate="print"/>
          <a:srcRect b="15396"/>
          <a:stretch/>
        </p:blipFill>
        <p:spPr>
          <a:xfrm>
            <a:off x="2231136" y="1482957"/>
            <a:ext cx="7729728" cy="4080442"/>
          </a:xfrm>
          <a:prstGeom prst="rect">
            <a:avLst/>
          </a:prstGeom>
        </p:spPr>
      </p:pic>
      <p:sp>
        <p:nvSpPr>
          <p:cNvPr id="8" name="TextBox 7"/>
          <p:cNvSpPr txBox="1"/>
          <p:nvPr/>
        </p:nvSpPr>
        <p:spPr>
          <a:xfrm>
            <a:off x="2231136" y="5563399"/>
            <a:ext cx="7729728" cy="738664"/>
          </a:xfrm>
          <a:prstGeom prst="rect">
            <a:avLst/>
          </a:prstGeom>
          <a:noFill/>
        </p:spPr>
        <p:txBody>
          <a:bodyPr wrap="square" rtlCol="0">
            <a:spAutoFit/>
          </a:bodyPr>
          <a:lstStyle/>
          <a:p>
            <a:r>
              <a:rPr lang="en-US" sz="1400" dirty="0"/>
              <a:t>Applying the model to the future, it predicts continuing drought (and, consequentially, low precipitation) into mid 2016.  Shown here is the comparison to the historic 1997-1998 El Nino Season.  These projects were made February 2016.  Available data from Mar to Jun </a:t>
            </a:r>
            <a:r>
              <a:rPr lang="en-US" sz="1400" b="1" dirty="0"/>
              <a:t>confirm </a:t>
            </a:r>
            <a:r>
              <a:rPr lang="en-US" sz="1400" dirty="0"/>
              <a:t>these projections.</a:t>
            </a:r>
          </a:p>
        </p:txBody>
      </p:sp>
      <p:sp>
        <p:nvSpPr>
          <p:cNvPr id="9" name="Date Placeholder 8"/>
          <p:cNvSpPr>
            <a:spLocks noGrp="1"/>
          </p:cNvSpPr>
          <p:nvPr>
            <p:ph type="dt" sz="half" idx="10"/>
          </p:nvPr>
        </p:nvSpPr>
        <p:spPr/>
        <p:txBody>
          <a:bodyPr/>
          <a:lstStyle/>
          <a:p>
            <a:r>
              <a:rPr lang="en-US"/>
              <a:t>AOGS 2016, 09 Aug., Beijing, China</a:t>
            </a:r>
            <a:endParaRPr lang="en-US" dirty="0"/>
          </a:p>
        </p:txBody>
      </p:sp>
      <p:sp>
        <p:nvSpPr>
          <p:cNvPr id="10" name="Footer Placeholder 9"/>
          <p:cNvSpPr>
            <a:spLocks noGrp="1"/>
          </p:cNvSpPr>
          <p:nvPr>
            <p:ph type="ftr" sz="quarter" idx="11"/>
          </p:nvPr>
        </p:nvSpPr>
        <p:spPr/>
        <p:txBody>
          <a:bodyPr/>
          <a:lstStyle/>
          <a:p>
            <a:r>
              <a:rPr lang="en-US" dirty="0"/>
              <a:t>Le, J., El </a:t>
            </a:r>
            <a:r>
              <a:rPr lang="en-US" dirty="0" err="1"/>
              <a:t>Askary</a:t>
            </a:r>
            <a:r>
              <a:rPr lang="en-US" dirty="0"/>
              <a:t>, H., Chapman University </a:t>
            </a:r>
            <a:r>
              <a:rPr lang="en-US" dirty="0" err="1"/>
              <a:t>Schmid</a:t>
            </a:r>
            <a:r>
              <a:rPr lang="en-US" dirty="0"/>
              <a:t> College of Science and Technology</a:t>
            </a:r>
          </a:p>
        </p:txBody>
      </p:sp>
    </p:spTree>
    <p:extLst>
      <p:ext uri="{BB962C8B-B14F-4D97-AF65-F5344CB8AC3E}">
        <p14:creationId xmlns:p14="http://schemas.microsoft.com/office/powerpoint/2010/main" val="11112903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95072"/>
            <a:ext cx="7729728" cy="1188720"/>
          </a:xfrm>
        </p:spPr>
        <p:txBody>
          <a:bodyPr/>
          <a:lstStyle/>
          <a:p>
            <a:r>
              <a:rPr lang="en-US" dirty="0"/>
              <a:t>Internal Node Activation</a:t>
            </a:r>
          </a:p>
        </p:txBody>
      </p:sp>
      <p:sp>
        <p:nvSpPr>
          <p:cNvPr id="5" name="Content Placeholder 4"/>
          <p:cNvSpPr>
            <a:spLocks noGrp="1"/>
          </p:cNvSpPr>
          <p:nvPr>
            <p:ph sz="half" idx="1"/>
          </p:nvPr>
        </p:nvSpPr>
        <p:spPr>
          <a:xfrm>
            <a:off x="1581912" y="1874520"/>
            <a:ext cx="4910328" cy="4572000"/>
          </a:xfrm>
        </p:spPr>
        <p:txBody>
          <a:bodyPr>
            <a:normAutofit lnSpcReduction="10000"/>
          </a:bodyPr>
          <a:lstStyle/>
          <a:p>
            <a:r>
              <a:rPr lang="en-US" dirty="0"/>
              <a:t>With RNN’s, we have the privilege of being able to “peek inside” the internal state of the network as it processes data.</a:t>
            </a:r>
          </a:p>
          <a:p>
            <a:r>
              <a:rPr lang="en-US" dirty="0"/>
              <a:t>Here shown are the activations of internal “neurons” in a trained network over time.  Each neuron models a specific aspect of the physics the network is attempting to model, and its roles are automatically defined through the stochastic gradient descent.</a:t>
            </a:r>
          </a:p>
          <a:p>
            <a:r>
              <a:rPr lang="en-US" dirty="0"/>
              <a:t>The most obvious pattern is the redundancies that the network builds to be robust to errors and noise.</a:t>
            </a:r>
          </a:p>
          <a:p>
            <a:r>
              <a:rPr lang="en-US" dirty="0"/>
              <a:t>What do these regions of high and low activation represent?  What mysteries are hidden in their structure?  Curiosity abounds.</a:t>
            </a:r>
          </a:p>
        </p:txBody>
      </p:sp>
      <p:pic>
        <p:nvPicPr>
          <p:cNvPr id="7" name="Picture 18"/>
          <p:cNvPicPr>
            <a:picLocks noGrp="1" noChangeAspect="1"/>
          </p:cNvPicPr>
          <p:nvPr>
            <p:ph sz="half" idx="2"/>
          </p:nvPr>
        </p:nvPicPr>
        <p:blipFill rotWithShape="1">
          <a:blip r:embed="rId2"/>
          <a:srcRect l="16739" r="11905" b="-2"/>
          <a:stretch/>
        </p:blipFill>
        <p:spPr>
          <a:xfrm>
            <a:off x="6617009" y="1600201"/>
            <a:ext cx="4284707" cy="4747260"/>
          </a:xfrm>
          <a:prstGeom prst="rect">
            <a:avLst/>
          </a:prstGeom>
        </p:spPr>
      </p:pic>
      <p:sp>
        <p:nvSpPr>
          <p:cNvPr id="8" name="TextBox 7"/>
          <p:cNvSpPr txBox="1"/>
          <p:nvPr/>
        </p:nvSpPr>
        <p:spPr>
          <a:xfrm>
            <a:off x="6617009" y="6347461"/>
            <a:ext cx="601447" cy="369332"/>
          </a:xfrm>
          <a:prstGeom prst="rect">
            <a:avLst/>
          </a:prstGeom>
          <a:noFill/>
        </p:spPr>
        <p:txBody>
          <a:bodyPr wrap="none" rtlCol="0">
            <a:spAutoFit/>
          </a:bodyPr>
          <a:lstStyle/>
          <a:p>
            <a:r>
              <a:rPr lang="en-US" dirty="0"/>
              <a:t>time</a:t>
            </a:r>
          </a:p>
        </p:txBody>
      </p:sp>
      <p:cxnSp>
        <p:nvCxnSpPr>
          <p:cNvPr id="10" name="Straight Arrow Connector 9"/>
          <p:cNvCxnSpPr/>
          <p:nvPr/>
        </p:nvCxnSpPr>
        <p:spPr>
          <a:xfrm>
            <a:off x="7239000" y="6563870"/>
            <a:ext cx="280416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rot="5400000">
            <a:off x="10715126" y="1786791"/>
            <a:ext cx="742511" cy="369332"/>
          </a:xfrm>
          <a:prstGeom prst="rect">
            <a:avLst/>
          </a:prstGeom>
          <a:noFill/>
        </p:spPr>
        <p:txBody>
          <a:bodyPr wrap="none" rtlCol="0">
            <a:spAutoFit/>
          </a:bodyPr>
          <a:lstStyle/>
          <a:p>
            <a:r>
              <a:rPr lang="en-US" dirty="0"/>
              <a:t>nodes</a:t>
            </a:r>
          </a:p>
        </p:txBody>
      </p:sp>
      <p:cxnSp>
        <p:nvCxnSpPr>
          <p:cNvPr id="17" name="Straight Arrow Connector 16"/>
          <p:cNvCxnSpPr/>
          <p:nvPr/>
        </p:nvCxnSpPr>
        <p:spPr>
          <a:xfrm flipH="1">
            <a:off x="11040662" y="2342713"/>
            <a:ext cx="30480" cy="250393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Date Placeholder 18"/>
          <p:cNvSpPr>
            <a:spLocks noGrp="1"/>
          </p:cNvSpPr>
          <p:nvPr>
            <p:ph type="dt" sz="half" idx="10"/>
          </p:nvPr>
        </p:nvSpPr>
        <p:spPr/>
        <p:txBody>
          <a:bodyPr/>
          <a:lstStyle/>
          <a:p>
            <a:r>
              <a:rPr lang="en-US"/>
              <a:t>AOGS 2016, 09 Aug., Beijing, China</a:t>
            </a:r>
            <a:endParaRPr lang="en-US" dirty="0"/>
          </a:p>
        </p:txBody>
      </p:sp>
      <p:sp>
        <p:nvSpPr>
          <p:cNvPr id="20" name="Footer Placeholder 19"/>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68369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a:xfrm>
            <a:off x="2231136" y="2492478"/>
            <a:ext cx="7729728" cy="3583858"/>
          </a:xfrm>
        </p:spPr>
        <p:txBody>
          <a:bodyPr>
            <a:normAutofit lnSpcReduction="10000"/>
          </a:bodyPr>
          <a:lstStyle/>
          <a:p>
            <a:r>
              <a:rPr lang="en-US" dirty="0"/>
              <a:t>The model was able to predict the dry season of continuing drought in California, despite all other contemporary predictions indicating high precipitation and recovering drought.  It is among the rare few who were able to see it coming.</a:t>
            </a:r>
          </a:p>
          <a:p>
            <a:r>
              <a:rPr lang="en-US" dirty="0"/>
              <a:t>The projections on PZI have been </a:t>
            </a:r>
            <a:r>
              <a:rPr lang="en-US" b="1" dirty="0"/>
              <a:t>confirmed</a:t>
            </a:r>
            <a:r>
              <a:rPr lang="en-US" dirty="0"/>
              <a:t> for newly released data for Mar 16 – Jun 16.</a:t>
            </a:r>
          </a:p>
          <a:p>
            <a:r>
              <a:rPr lang="en-US" dirty="0"/>
              <a:t>Recurrent Neural Networks show promise for modeling dynamical processes in atmospheric sciences, despite being black boxes.</a:t>
            </a:r>
          </a:p>
          <a:p>
            <a:r>
              <a:rPr lang="en-US" dirty="0"/>
              <a:t>Countering their black box nature, we have clues and in-roads for deciphering their internal mechanisms from studying internal node activations over time – something impossible for traditional feed-forward neural networks.</a:t>
            </a:r>
          </a:p>
          <a:p>
            <a:r>
              <a:rPr lang="en-US" dirty="0"/>
              <a:t>Paper containing this work is currently under review.</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92103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2012 California Drought</a:t>
            </a:r>
          </a:p>
        </p:txBody>
      </p:sp>
      <p:sp>
        <p:nvSpPr>
          <p:cNvPr id="3" name="Content Placeholder 2"/>
          <p:cNvSpPr>
            <a:spLocks noGrp="1"/>
          </p:cNvSpPr>
          <p:nvPr>
            <p:ph sz="half" idx="1"/>
          </p:nvPr>
        </p:nvSpPr>
        <p:spPr/>
        <p:txBody>
          <a:bodyPr>
            <a:normAutofit fontScale="92500" lnSpcReduction="10000"/>
          </a:bodyPr>
          <a:lstStyle/>
          <a:p>
            <a:r>
              <a:rPr lang="en-US" dirty="0"/>
              <a:t>The 2012-present California Drought has been the most extreme drought in the region’s recorded history.</a:t>
            </a:r>
          </a:p>
          <a:p>
            <a:r>
              <a:rPr lang="en-US" dirty="0"/>
              <a:t>Short-term impacts:</a:t>
            </a:r>
          </a:p>
          <a:p>
            <a:pPr lvl="1"/>
            <a:r>
              <a:rPr lang="en-US" dirty="0"/>
              <a:t>Hydropower, recreation, farm yields</a:t>
            </a:r>
          </a:p>
          <a:p>
            <a:r>
              <a:rPr lang="en-US" dirty="0"/>
              <a:t>Long-term impacts:</a:t>
            </a:r>
          </a:p>
          <a:p>
            <a:pPr lvl="1"/>
            <a:r>
              <a:rPr lang="en-US" dirty="0"/>
              <a:t>Permanent groundwater loss, wildfire risk, land elevation sinking, seawater intrusion, ecological disruption</a:t>
            </a:r>
          </a:p>
          <a:p>
            <a:r>
              <a:rPr lang="en-US" dirty="0"/>
              <a:t>$2.2 billion dollars of economic loss in 2015</a:t>
            </a:r>
          </a:p>
        </p:txBody>
      </p:sp>
      <p:pic>
        <p:nvPicPr>
          <p:cNvPr id="5"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38888" y="2765954"/>
            <a:ext cx="4270375" cy="2846916"/>
          </a:xfrm>
        </p:spPr>
      </p:pic>
      <p:sp>
        <p:nvSpPr>
          <p:cNvPr id="4" name="Date Placeholder 3"/>
          <p:cNvSpPr>
            <a:spLocks noGrp="1"/>
          </p:cNvSpPr>
          <p:nvPr>
            <p:ph type="dt" sz="half" idx="10"/>
          </p:nvPr>
        </p:nvSpPr>
        <p:spPr/>
        <p:txBody>
          <a:bodyPr/>
          <a:lstStyle/>
          <a:p>
            <a:r>
              <a:rPr lang="en-US"/>
              <a:t>AOGS 2016, 09 Aug., Beijing, China</a:t>
            </a:r>
            <a:endParaRPr lang="en-US" dirty="0"/>
          </a:p>
        </p:txBody>
      </p:sp>
      <p:sp>
        <p:nvSpPr>
          <p:cNvPr id="6" name="Footer Placeholder 5"/>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8719383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
        <p:nvSpPr>
          <p:cNvPr id="3" name="Content Placeholder 2"/>
          <p:cNvSpPr>
            <a:spLocks noGrp="1"/>
          </p:cNvSpPr>
          <p:nvPr>
            <p:ph idx="1"/>
          </p:nvPr>
        </p:nvSpPr>
        <p:spPr/>
        <p:txBody>
          <a:bodyPr/>
          <a:lstStyle/>
          <a:p>
            <a:r>
              <a:rPr lang="en-US" dirty="0"/>
              <a:t>Special thanks to:</a:t>
            </a:r>
          </a:p>
          <a:p>
            <a:pPr lvl="1"/>
            <a:r>
              <a:rPr lang="en-US" dirty="0"/>
              <a:t>Chapman University </a:t>
            </a:r>
            <a:r>
              <a:rPr lang="en-US" dirty="0" err="1"/>
              <a:t>Schmid</a:t>
            </a:r>
            <a:r>
              <a:rPr lang="en-US" dirty="0"/>
              <a:t> College of Science and Technology</a:t>
            </a:r>
          </a:p>
          <a:p>
            <a:pPr lvl="1"/>
            <a:r>
              <a:rPr lang="en-US" dirty="0"/>
              <a:t>Asia Oceania Geosciences Society</a:t>
            </a:r>
          </a:p>
          <a:p>
            <a:pPr lvl="1"/>
            <a:r>
              <a:rPr lang="en-US" dirty="0"/>
              <a:t>NOAA and the NCDC for providing the </a:t>
            </a:r>
            <a:r>
              <a:rPr lang="en-US" dirty="0" err="1"/>
              <a:t>nClimDiv</a:t>
            </a:r>
            <a:r>
              <a:rPr lang="en-US" dirty="0"/>
              <a:t> data set used for model training and validation.</a:t>
            </a:r>
          </a:p>
          <a:p>
            <a:r>
              <a:rPr lang="en-US" dirty="0"/>
              <a:t>These slides available online at https://github.com/mstksg/talks/tree/master/aogs-2016</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791857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 Nino Southern Oscillation</a:t>
            </a:r>
          </a:p>
        </p:txBody>
      </p:sp>
      <p:sp>
        <p:nvSpPr>
          <p:cNvPr id="5" name="Content Placeholder 4"/>
          <p:cNvSpPr>
            <a:spLocks noGrp="1"/>
          </p:cNvSpPr>
          <p:nvPr>
            <p:ph idx="1"/>
          </p:nvPr>
        </p:nvSpPr>
        <p:spPr/>
        <p:txBody>
          <a:bodyPr/>
          <a:lstStyle/>
          <a:p>
            <a:r>
              <a:rPr lang="en-US" dirty="0"/>
              <a:t>ENSO is a global phenomenon impacting different regions in the world in different ways.</a:t>
            </a:r>
          </a:p>
          <a:p>
            <a:r>
              <a:rPr lang="en-US" dirty="0"/>
              <a:t>In California (and most of the US), El Nino seasons manifest as periods of extreme rainfall, flooding, and warm temperatures</a:t>
            </a:r>
          </a:p>
          <a:p>
            <a:r>
              <a:rPr lang="en-US" dirty="0"/>
              <a:t>Strong El Nino seasons bring economic damage</a:t>
            </a:r>
          </a:p>
          <a:p>
            <a:pPr lvl="1"/>
            <a:r>
              <a:rPr lang="en-US" dirty="0"/>
              <a:t>In 1997-1998, the US suffered $25 billion in economic loss.</a:t>
            </a:r>
          </a:p>
        </p:txBody>
      </p:sp>
      <p:sp>
        <p:nvSpPr>
          <p:cNvPr id="3" name="Date Placeholder 2"/>
          <p:cNvSpPr>
            <a:spLocks noGrp="1"/>
          </p:cNvSpPr>
          <p:nvPr>
            <p:ph type="dt" sz="half" idx="10"/>
          </p:nvPr>
        </p:nvSpPr>
        <p:spPr/>
        <p:txBody>
          <a:bodyPr/>
          <a:lstStyle/>
          <a:p>
            <a:r>
              <a:rPr lang="en-US"/>
              <a:t>AOGS 2016, 09 Aug., Beijing, China</a:t>
            </a:r>
            <a:endParaRPr lang="en-US" dirty="0"/>
          </a:p>
        </p:txBody>
      </p:sp>
      <p:sp>
        <p:nvSpPr>
          <p:cNvPr id="4" name="Footer Placeholder 3"/>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4126319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26492"/>
            <a:ext cx="7729728" cy="566235"/>
          </a:xfrm>
        </p:spPr>
        <p:txBody>
          <a:bodyPr>
            <a:normAutofit fontScale="90000"/>
          </a:bodyPr>
          <a:lstStyle/>
          <a:p>
            <a:r>
              <a:rPr lang="en-US" dirty="0"/>
              <a:t>2015-2016 El Nino Season</a:t>
            </a:r>
          </a:p>
        </p:txBody>
      </p:sp>
      <p:pic>
        <p:nvPicPr>
          <p:cNvPr id="6" name="Picture 2" descr="The El Niño weather pattern, a phenomenon associated with extreme droughts, storms and floods, is expected to strengthen before the end of the year and become one of the strongest on record.  El Niño was already 'strong and mature' and the biggest in more than 15 years. Pictured are warming patterns for last month"/>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258040" y="1716734"/>
            <a:ext cx="7134472" cy="400610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www.cgd.ucar.edu/cas/catalog/climind/soi4.gif"/>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7474526" y="1711278"/>
            <a:ext cx="4470401" cy="4011562"/>
          </a:xfrm>
          <a:prstGeom prst="rect">
            <a:avLst/>
          </a:prstGeom>
          <a:noFill/>
          <a:extLst>
            <a:ext uri="{909E8E84-426E-40DD-AFC4-6F175D3DCCD1}">
              <a14:hiddenFill xmlns:a14="http://schemas.microsoft.com/office/drawing/2010/main">
                <a:solidFill>
                  <a:srgbClr val="FFFFFF"/>
                </a:solidFill>
              </a14:hiddenFill>
            </a:ext>
          </a:extLst>
        </p:spPr>
      </p:pic>
      <p:sp>
        <p:nvSpPr>
          <p:cNvPr id="13" name="Right Arrow 12"/>
          <p:cNvSpPr/>
          <p:nvPr/>
        </p:nvSpPr>
        <p:spPr>
          <a:xfrm rot="17965789">
            <a:off x="3593690" y="4014694"/>
            <a:ext cx="1711036" cy="17595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rot="17965789">
            <a:off x="10323663" y="4179046"/>
            <a:ext cx="1711036" cy="17595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2994313" y="1191490"/>
            <a:ext cx="6203374" cy="369332"/>
          </a:xfrm>
          <a:prstGeom prst="rect">
            <a:avLst/>
          </a:prstGeom>
          <a:noFill/>
        </p:spPr>
        <p:txBody>
          <a:bodyPr wrap="square" rtlCol="0">
            <a:spAutoFit/>
          </a:bodyPr>
          <a:lstStyle/>
          <a:p>
            <a:pPr algn="ctr"/>
            <a:r>
              <a:rPr lang="en-US" dirty="0"/>
              <a:t>How does El Nino manifest?  What did we see going into 2016?</a:t>
            </a:r>
          </a:p>
        </p:txBody>
      </p:sp>
      <p:sp>
        <p:nvSpPr>
          <p:cNvPr id="3" name="Date Placeholder 2"/>
          <p:cNvSpPr>
            <a:spLocks noGrp="1"/>
          </p:cNvSpPr>
          <p:nvPr>
            <p:ph type="dt" sz="half" idx="10"/>
          </p:nvPr>
        </p:nvSpPr>
        <p:spPr/>
        <p:txBody>
          <a:bodyPr/>
          <a:lstStyle/>
          <a:p>
            <a:r>
              <a:rPr lang="en-US"/>
              <a:t>AOGS 2016, 09 Aug., Beijing, China</a:t>
            </a:r>
            <a:endParaRPr lang="en-US" dirty="0"/>
          </a:p>
        </p:txBody>
      </p:sp>
      <p:sp>
        <p:nvSpPr>
          <p:cNvPr id="4" name="Footer Placeholder 3"/>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372605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Go back to Summer 2015</a:t>
            </a:r>
          </a:p>
        </p:txBody>
      </p:sp>
      <p:sp>
        <p:nvSpPr>
          <p:cNvPr id="3" name="Content Placeholder 2"/>
          <p:cNvSpPr>
            <a:spLocks noGrp="1"/>
          </p:cNvSpPr>
          <p:nvPr>
            <p:ph sz="half" idx="1"/>
          </p:nvPr>
        </p:nvSpPr>
        <p:spPr>
          <a:xfrm>
            <a:off x="959825" y="2638044"/>
            <a:ext cx="4081469" cy="3101982"/>
          </a:xfrm>
        </p:spPr>
        <p:txBody>
          <a:bodyPr/>
          <a:lstStyle/>
          <a:p>
            <a:r>
              <a:rPr lang="en-US" dirty="0"/>
              <a:t>In the weather community and popular media, the 2015-2016 El Nino Season was hailed as a savior to bring California out of drought.</a:t>
            </a:r>
          </a:p>
          <a:p>
            <a:r>
              <a:rPr lang="en-US" dirty="0"/>
              <a:t>With SOI (Southern Oscillation Index) and ONI (Oceanic Nino Index) indicated strong seasons, many forecasted extreme precipitation.</a:t>
            </a:r>
          </a:p>
          <a:p>
            <a:r>
              <a:rPr lang="en-US" dirty="0"/>
              <a:t>But what happened?</a:t>
            </a:r>
          </a:p>
        </p:txBody>
      </p:sp>
      <p:pic>
        <p:nvPicPr>
          <p:cNvPr id="5" name="Content Placeholder 3"/>
          <p:cNvPicPr>
            <a:picLocks noGrp="1" noChangeAspect="1"/>
          </p:cNvPicPr>
          <p:nvPr>
            <p:ph sz="half" idx="2"/>
          </p:nvPr>
        </p:nvPicPr>
        <p:blipFill>
          <a:blip r:embed="rId3"/>
          <a:stretch>
            <a:fillRect/>
          </a:stretch>
        </p:blipFill>
        <p:spPr>
          <a:xfrm>
            <a:off x="5181157" y="2389236"/>
            <a:ext cx="6251056" cy="3539614"/>
          </a:xfrm>
          <a:prstGeom prst="rect">
            <a:avLst/>
          </a:prstGeom>
        </p:spPr>
      </p:pic>
      <p:sp>
        <p:nvSpPr>
          <p:cNvPr id="4" name="Date Placeholder 3"/>
          <p:cNvSpPr>
            <a:spLocks noGrp="1"/>
          </p:cNvSpPr>
          <p:nvPr>
            <p:ph type="dt" sz="half" idx="10"/>
          </p:nvPr>
        </p:nvSpPr>
        <p:spPr/>
        <p:txBody>
          <a:bodyPr/>
          <a:lstStyle/>
          <a:p>
            <a:r>
              <a:rPr lang="en-US"/>
              <a:t>AOGS 2016, 09 Aug., Beijing, China</a:t>
            </a:r>
            <a:endParaRPr lang="en-US" dirty="0"/>
          </a:p>
        </p:txBody>
      </p:sp>
      <p:sp>
        <p:nvSpPr>
          <p:cNvPr id="6" name="Footer Placeholder 5"/>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514757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What happened in California Winter 2016-2015?</a:t>
            </a:r>
          </a:p>
        </p:txBody>
      </p:sp>
      <p:sp>
        <p:nvSpPr>
          <p:cNvPr id="6" name="Content Placeholder 5"/>
          <p:cNvSpPr>
            <a:spLocks noGrp="1"/>
          </p:cNvSpPr>
          <p:nvPr>
            <p:ph idx="1"/>
          </p:nvPr>
        </p:nvSpPr>
        <p:spPr/>
        <p:txBody>
          <a:bodyPr/>
          <a:lstStyle/>
          <a:p>
            <a:r>
              <a:rPr lang="en-US" dirty="0"/>
              <a:t>Nothing.</a:t>
            </a:r>
          </a:p>
          <a:p>
            <a:r>
              <a:rPr lang="en-US" dirty="0"/>
              <a:t>Well, almost nothing.</a:t>
            </a:r>
          </a:p>
          <a:p>
            <a:r>
              <a:rPr lang="en-US" dirty="0"/>
              <a:t>Disappointing rainfall, and one of the driest winters in California history.</a:t>
            </a:r>
          </a:p>
          <a:p>
            <a:r>
              <a:rPr lang="en-US" dirty="0"/>
              <a:t>Reservoirs continue to deplete</a:t>
            </a:r>
          </a:p>
          <a:p>
            <a:r>
              <a:rPr lang="en-US" dirty="0"/>
              <a:t>Drought outlook has not changed.</a:t>
            </a:r>
          </a:p>
          <a:p>
            <a:r>
              <a:rPr lang="en-US" dirty="0"/>
              <a:t>Did anyone see this coming?</a:t>
            </a:r>
          </a:p>
        </p:txBody>
      </p:sp>
      <p:sp>
        <p:nvSpPr>
          <p:cNvPr id="2" name="Date Placeholder 1"/>
          <p:cNvSpPr>
            <a:spLocks noGrp="1"/>
          </p:cNvSpPr>
          <p:nvPr>
            <p:ph type="dt" sz="half" idx="10"/>
          </p:nvPr>
        </p:nvSpPr>
        <p:spPr/>
        <p:txBody>
          <a:bodyPr/>
          <a:lstStyle/>
          <a:p>
            <a:r>
              <a:rPr lang="en-US"/>
              <a:t>AOGS 2016, 09 Aug., Beijing, China</a:t>
            </a:r>
            <a:endParaRPr lang="en-US" dirty="0"/>
          </a:p>
        </p:txBody>
      </p:sp>
      <p:sp>
        <p:nvSpPr>
          <p:cNvPr id="3" name="Footer Placeholder 2"/>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93004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a:t>
            </a:r>
          </a:p>
        </p:txBody>
      </p:sp>
      <p:sp>
        <p:nvSpPr>
          <p:cNvPr id="3" name="Content Placeholder 2"/>
          <p:cNvSpPr>
            <a:spLocks noGrp="1"/>
          </p:cNvSpPr>
          <p:nvPr>
            <p:ph idx="1"/>
          </p:nvPr>
        </p:nvSpPr>
        <p:spPr/>
        <p:txBody>
          <a:bodyPr/>
          <a:lstStyle/>
          <a:p>
            <a:r>
              <a:rPr lang="en-US" dirty="0"/>
              <a:t>Can current Machine Learning research on “black box” classifiers give us any:</a:t>
            </a:r>
          </a:p>
          <a:p>
            <a:pPr lvl="1"/>
            <a:r>
              <a:rPr lang="en-US" dirty="0"/>
              <a:t>Predictive power on atmospheric phenomenon?</a:t>
            </a:r>
          </a:p>
          <a:p>
            <a:pPr lvl="1"/>
            <a:r>
              <a:rPr lang="en-US" dirty="0"/>
              <a:t>Physical insight into the phenomenon at work?</a:t>
            </a:r>
          </a:p>
          <a:p>
            <a:r>
              <a:rPr lang="en-US" dirty="0"/>
              <a:t>Can we apply them to projections on the California Drought?</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380299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Artificial Neural Networks</a:t>
            </a:r>
          </a:p>
        </p:txBody>
      </p:sp>
      <mc:AlternateContent xmlns:mc="http://schemas.openxmlformats.org/markup-compatibility/2006" xmlns:a14="http://schemas.microsoft.com/office/drawing/2010/main">
        <mc:Choice Requires="a14">
          <p:sp>
            <p:nvSpPr>
              <p:cNvPr id="4" name="Content Placeholder 3"/>
              <p:cNvSpPr>
                <a:spLocks noGrp="1"/>
              </p:cNvSpPr>
              <p:nvPr>
                <p:ph sz="half" idx="1"/>
              </p:nvPr>
            </p:nvSpPr>
            <p:spPr>
              <a:xfrm>
                <a:off x="1581912" y="2638044"/>
                <a:ext cx="5345361" cy="3101982"/>
              </a:xfrm>
            </p:spPr>
            <p:txBody>
              <a:bodyPr>
                <a:normAutofit/>
              </a:bodyPr>
              <a:lstStyle/>
              <a:p>
                <a:r>
                  <a:rPr lang="en-US" dirty="0"/>
                  <a:t>Traditionally used as “black box” models to approximate any arbitrary function </a:t>
                </a:r>
                <a14:m>
                  <m:oMath xmlns:m="http://schemas.openxmlformats.org/officeDocument/2006/math">
                    <m:r>
                      <a:rPr lang="en-US" b="0" i="1" smtClean="0">
                        <a:latin typeface="Cambria Math" panose="02040503050406030204" pitchFamily="18" charset="0"/>
                      </a:rPr>
                      <m:t>𝑓</m:t>
                    </m:r>
                    <m:r>
                      <a:rPr lang="en-US" b="0" i="1" smtClean="0">
                        <a:latin typeface="Cambria Math" panose="02040503050406030204" pitchFamily="18" charset="0"/>
                      </a:rPr>
                      <m:t> :</m:t>
                    </m:r>
                    <m:sSup>
                      <m:sSupPr>
                        <m:ctrlPr>
                          <a:rPr lang="en-US" i="1" dirty="0" smtClean="0">
                            <a:latin typeface="Cambria Math" panose="02040503050406030204" pitchFamily="18" charset="0"/>
                          </a:rPr>
                        </m:ctrlPr>
                      </m:sSupPr>
                      <m:e>
                        <m:r>
                          <a:rPr lang="en-US" dirty="0">
                            <a:latin typeface="Cambria Math" panose="02040503050406030204" pitchFamily="18" charset="0"/>
                          </a:rPr>
                          <m:t>ℝ</m:t>
                        </m:r>
                      </m:e>
                      <m:sup>
                        <m:r>
                          <a:rPr lang="en-US" i="1" dirty="0">
                            <a:latin typeface="Cambria Math" panose="02040503050406030204" pitchFamily="18" charset="0"/>
                          </a:rPr>
                          <m:t>𝑁</m:t>
                        </m:r>
                      </m:sup>
                    </m:sSup>
                    <m:r>
                      <a:rPr lang="en-US" i="0" dirty="0">
                        <a:latin typeface="Cambria Math" panose="02040503050406030204" pitchFamily="18" charset="0"/>
                      </a:rPr>
                      <m:t>→</m:t>
                    </m:r>
                    <m:sSup>
                      <m:sSupPr>
                        <m:ctrlPr>
                          <a:rPr lang="en-US" i="1" dirty="0">
                            <a:latin typeface="Cambria Math" panose="02040503050406030204" pitchFamily="18" charset="0"/>
                          </a:rPr>
                        </m:ctrlPr>
                      </m:sSupPr>
                      <m:e>
                        <m:r>
                          <a:rPr lang="en-US" i="0" dirty="0">
                            <a:latin typeface="Cambria Math" panose="02040503050406030204" pitchFamily="18" charset="0"/>
                          </a:rPr>
                          <m:t>ℝ</m:t>
                        </m:r>
                      </m:e>
                      <m:sup>
                        <m:r>
                          <a:rPr lang="en-US" i="1" dirty="0">
                            <a:latin typeface="Cambria Math" panose="02040503050406030204" pitchFamily="18" charset="0"/>
                          </a:rPr>
                          <m:t>𝑀</m:t>
                        </m:r>
                      </m:sup>
                    </m:sSup>
                  </m:oMath>
                </a14:m>
                <a:endParaRPr lang="en-US" dirty="0"/>
              </a:p>
              <a:p>
                <a:r>
                  <a:rPr lang="en-US" dirty="0"/>
                  <a:t>Feeds input vector </a:t>
                </a:r>
                <a14:m>
                  <m:oMath xmlns:m="http://schemas.openxmlformats.org/officeDocument/2006/math">
                    <m:sSup>
                      <m:sSupPr>
                        <m:ctrlPr>
                          <a:rPr lang="en-US" i="1" dirty="0">
                            <a:latin typeface="Cambria Math" panose="02040503050406030204" pitchFamily="18" charset="0"/>
                          </a:rPr>
                        </m:ctrlPr>
                      </m:sSupPr>
                      <m:e>
                        <m:r>
                          <a:rPr lang="en-US" dirty="0">
                            <a:latin typeface="Cambria Math" panose="02040503050406030204" pitchFamily="18" charset="0"/>
                          </a:rPr>
                          <m:t>ℝ</m:t>
                        </m:r>
                      </m:e>
                      <m:sup>
                        <m:r>
                          <a:rPr lang="en-US" i="1" dirty="0">
                            <a:latin typeface="Cambria Math" panose="02040503050406030204" pitchFamily="18" charset="0"/>
                          </a:rPr>
                          <m:t>𝑁</m:t>
                        </m:r>
                      </m:sup>
                    </m:sSup>
                  </m:oMath>
                </a14:m>
                <a:r>
                  <a:rPr lang="en-US" dirty="0"/>
                  <a:t> through a series of </a:t>
                </a:r>
                <a:r>
                  <a:rPr lang="en-US" i="1" dirty="0"/>
                  <a:t>parameterized</a:t>
                </a:r>
                <a:r>
                  <a:rPr lang="en-US" dirty="0"/>
                  <a:t> linear and non-linear transformations</a:t>
                </a:r>
              </a:p>
              <a:p>
                <a:r>
                  <a:rPr lang="en-US" dirty="0"/>
                  <a:t>Gradient descent-based stochastic techniques are used to search the parameter-space for optional configuration to approximate arbitrary functions.</a:t>
                </a:r>
              </a:p>
              <a:p>
                <a:r>
                  <a:rPr lang="en-US" dirty="0" err="1"/>
                  <a:t>Cybenko</a:t>
                </a:r>
                <a:r>
                  <a:rPr lang="en-US" dirty="0"/>
                  <a:t> and </a:t>
                </a:r>
                <a:r>
                  <a:rPr lang="en-US" dirty="0" err="1"/>
                  <a:t>Hornik</a:t>
                </a:r>
                <a:r>
                  <a:rPr lang="en-US" dirty="0"/>
                  <a:t> et. al. show that ANNs can approximate any function to arbitrary precision.</a:t>
                </a:r>
              </a:p>
              <a:p>
                <a:endParaRPr lang="en-US" dirty="0"/>
              </a:p>
            </p:txBody>
          </p:sp>
        </mc:Choice>
        <mc:Fallback xmlns="">
          <p:sp>
            <p:nvSpPr>
              <p:cNvPr id="4" name="Content Placeholder 3"/>
              <p:cNvSpPr>
                <a:spLocks noGrp="1" noRot="1" noChangeAspect="1" noMove="1" noResize="1" noEditPoints="1" noAdjustHandles="1" noChangeArrowheads="1" noChangeShapeType="1" noTextEdit="1"/>
              </p:cNvSpPr>
              <p:nvPr>
                <p:ph sz="half" idx="1"/>
              </p:nvPr>
            </p:nvSpPr>
            <p:spPr>
              <a:xfrm>
                <a:off x="1581912" y="2638044"/>
                <a:ext cx="5345361" cy="3101982"/>
              </a:xfrm>
              <a:blipFill>
                <a:blip r:embed="rId3"/>
                <a:stretch>
                  <a:fillRect l="-799" t="-1179"/>
                </a:stretch>
              </a:blipFill>
            </p:spPr>
            <p:txBody>
              <a:bodyPr/>
              <a:lstStyle/>
              <a:p>
                <a:r>
                  <a:rPr lang="en-US">
                    <a:noFill/>
                  </a:rPr>
                  <a:t> </a:t>
                </a:r>
              </a:p>
            </p:txBody>
          </p:sp>
        </mc:Fallback>
      </mc:AlternateContent>
      <p:pic>
        <p:nvPicPr>
          <p:cNvPr id="6" name="Picture 2" descr="https://upload.wikimedia.org/wikipedia/en/5/54/Feed_forward_neural_net.gif"/>
          <p:cNvPicPr>
            <a:picLocks noGrp="1" noChangeAspect="1" noChangeArrowheads="1"/>
          </p:cNvPicPr>
          <p:nvPr>
            <p:ph sz="half" idx="2"/>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bwMode="auto">
          <a:xfrm>
            <a:off x="7134586" y="2638425"/>
            <a:ext cx="2678978" cy="3101975"/>
          </a:xfrm>
          <a:prstGeom prst="rect">
            <a:avLst/>
          </a:prstGeom>
          <a:noFill/>
          <a:extLst>
            <a:ext uri="{909E8E84-426E-40DD-AFC4-6F175D3DCCD1}">
              <a14:hiddenFill xmlns:a14="http://schemas.microsoft.com/office/drawing/2010/main">
                <a:solidFill>
                  <a:srgbClr val="FFFFFF"/>
                </a:solidFill>
              </a14:hiddenFill>
            </a:ext>
          </a:extLst>
        </p:spPr>
      </p:pic>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539320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Networks</a:t>
            </a:r>
          </a:p>
        </p:txBody>
      </p:sp>
      <p:sp>
        <p:nvSpPr>
          <p:cNvPr id="3" name="Content Placeholder 2"/>
          <p:cNvSpPr>
            <a:spLocks noGrp="1"/>
          </p:cNvSpPr>
          <p:nvPr>
            <p:ph sz="half" idx="1"/>
          </p:nvPr>
        </p:nvSpPr>
        <p:spPr>
          <a:xfrm>
            <a:off x="1246909" y="2638044"/>
            <a:ext cx="5673435" cy="3101982"/>
          </a:xfrm>
        </p:spPr>
        <p:txBody>
          <a:bodyPr>
            <a:normAutofit lnSpcReduction="10000"/>
          </a:bodyPr>
          <a:lstStyle/>
          <a:p>
            <a:r>
              <a:rPr lang="en-US" dirty="0"/>
              <a:t>Traditional “feed-forward” neural networks can model static functions, but in weather, we often want to model </a:t>
            </a:r>
            <a:r>
              <a:rPr lang="en-US" b="1" dirty="0"/>
              <a:t>dynamic processes</a:t>
            </a:r>
            <a:r>
              <a:rPr lang="en-US" dirty="0"/>
              <a:t>.</a:t>
            </a:r>
          </a:p>
          <a:p>
            <a:r>
              <a:rPr lang="en-US" dirty="0"/>
              <a:t>Recurrent neural networks are a modification to traditional networks: instead of being parameterized </a:t>
            </a:r>
            <a:r>
              <a:rPr lang="en-US" b="1" dirty="0"/>
              <a:t>functions</a:t>
            </a:r>
            <a:r>
              <a:rPr lang="en-US" dirty="0"/>
              <a:t>, they are parameterized </a:t>
            </a:r>
            <a:r>
              <a:rPr lang="en-US" b="1" dirty="0"/>
              <a:t>state machines</a:t>
            </a:r>
            <a:r>
              <a:rPr lang="en-US" dirty="0"/>
              <a:t>.</a:t>
            </a:r>
          </a:p>
          <a:p>
            <a:r>
              <a:rPr lang="en-US" dirty="0"/>
              <a:t>Input and internal state are fed through a series of parameterized linear and non-linear transformations to produce “next result” and new internal state.</a:t>
            </a:r>
          </a:p>
          <a:p>
            <a:r>
              <a:rPr lang="en-US" dirty="0"/>
              <a:t>Gradient descent also employed to chose parameters.</a:t>
            </a:r>
          </a:p>
        </p:txBody>
      </p:sp>
      <p:pic>
        <p:nvPicPr>
          <p:cNvPr id="5" name="Content Placeholder 4" descr="http://cdn.information-management.com/media/newspics/021208_jones_fig2_M.gif"/>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920344" y="2674560"/>
            <a:ext cx="3810000" cy="3028950"/>
          </a:xfrm>
          <a:prstGeom prst="rect">
            <a:avLst/>
          </a:prstGeom>
          <a:noFill/>
          <a:extLst>
            <a:ext uri="{909E8E84-426E-40DD-AFC4-6F175D3DCCD1}">
              <a14:hiddenFill xmlns:a14="http://schemas.microsoft.com/office/drawing/2010/main">
                <a:solidFill>
                  <a:srgbClr val="FFFFFF"/>
                </a:solidFill>
              </a14:hiddenFill>
            </a:ext>
          </a:extLst>
        </p:spPr>
      </p:pic>
      <p:sp>
        <p:nvSpPr>
          <p:cNvPr id="6" name="Date Placeholder 5"/>
          <p:cNvSpPr>
            <a:spLocks noGrp="1"/>
          </p:cNvSpPr>
          <p:nvPr>
            <p:ph type="dt" sz="half" idx="10"/>
          </p:nvPr>
        </p:nvSpPr>
        <p:spPr/>
        <p:txBody>
          <a:bodyPr/>
          <a:lstStyle/>
          <a:p>
            <a:r>
              <a:rPr lang="en-US"/>
              <a:t>AOGS 2016, 09 Aug., Beijing, China</a:t>
            </a:r>
            <a:endParaRPr lang="en-US" dirty="0"/>
          </a:p>
        </p:txBody>
      </p:sp>
      <p:sp>
        <p:nvSpPr>
          <p:cNvPr id="7" name="Footer Placeholder 6"/>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841250478"/>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401</TotalTime>
  <Words>1863</Words>
  <Application>Microsoft Office PowerPoint</Application>
  <PresentationFormat>Widescreen</PresentationFormat>
  <Paragraphs>156</Paragraphs>
  <Slides>20</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Cambria Math</vt:lpstr>
      <vt:lpstr>Gill Sans MT</vt:lpstr>
      <vt:lpstr>Parcel</vt:lpstr>
      <vt:lpstr>Forecasting Interactions Between ENSO and Extreme Drought with Recurrent Neural Networks</vt:lpstr>
      <vt:lpstr>2012 California Drought</vt:lpstr>
      <vt:lpstr>El Nino Southern Oscillation</vt:lpstr>
      <vt:lpstr>2015-2016 El Nino Season</vt:lpstr>
      <vt:lpstr>Let’s Go back to Summer 2015</vt:lpstr>
      <vt:lpstr>What happened in California Winter 2016-2015?</vt:lpstr>
      <vt:lpstr>Questions</vt:lpstr>
      <vt:lpstr>Artificial Neural Networks</vt:lpstr>
      <vt:lpstr>Recurrent Neural Networks</vt:lpstr>
      <vt:lpstr>Recurrent neural Networks as Generative Models</vt:lpstr>
      <vt:lpstr>Internal Activation Yields Physical Insight</vt:lpstr>
      <vt:lpstr>Model Data</vt:lpstr>
      <vt:lpstr>Palmer Z Index</vt:lpstr>
      <vt:lpstr>Results (Training Convergence)</vt:lpstr>
      <vt:lpstr>Struggles</vt:lpstr>
      <vt:lpstr>Results (Validation)</vt:lpstr>
      <vt:lpstr>Projections</vt:lpstr>
      <vt:lpstr>Internal Node Activation</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Forecasting Interactions Between ENSO and Extreme Drought with Recurrent Neural Networks</dc:title>
  <dc:creator>Justin Le</dc:creator>
  <cp:lastModifiedBy>Justin Le</cp:lastModifiedBy>
  <cp:revision>59</cp:revision>
  <dcterms:created xsi:type="dcterms:W3CDTF">2016-08-02T05:15:03Z</dcterms:created>
  <dcterms:modified xsi:type="dcterms:W3CDTF">2016-08-04T05:26:38Z</dcterms:modified>
</cp:coreProperties>
</file>

<file path=docProps/thumbnail.jpeg>
</file>